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NanumSquareRoundOTF Bold" panose="020B0604020202020204" charset="-127"/>
      <p:bold r:id="rId22"/>
    </p:embeddedFont>
    <p:embeddedFont>
      <p:font typeface="NanumSquareRoundOTF ExtraBold" panose="020B0604020202020204" charset="-127"/>
      <p:bold r:id="rId23"/>
    </p:embeddedFont>
    <p:embeddedFont>
      <p:font typeface="NanumSquareRoundOTF Regular" panose="020B0604020202020204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양세진" userId="S::2403340100@office.kopo.ac.kr::880e8613-cb6d-4aea-8286-bbe9f44ac8b3" providerId="AD" clId="Web-{492DBCC2-A2F4-F702-DDD7-087540534E4A}"/>
    <pc:docChg chg="modSld">
      <pc:chgData name="양세진" userId="S::2403340100@office.kopo.ac.kr::880e8613-cb6d-4aea-8286-bbe9f44ac8b3" providerId="AD" clId="Web-{492DBCC2-A2F4-F702-DDD7-087540534E4A}" dt="2024-07-10T10:50:57.634" v="1"/>
      <pc:docMkLst>
        <pc:docMk/>
      </pc:docMkLst>
      <pc:sldChg chg="modSp">
        <pc:chgData name="양세진" userId="S::2403340100@office.kopo.ac.kr::880e8613-cb6d-4aea-8286-bbe9f44ac8b3" providerId="AD" clId="Web-{492DBCC2-A2F4-F702-DDD7-087540534E4A}" dt="2024-07-10T10:50:57.634" v="1"/>
        <pc:sldMkLst>
          <pc:docMk/>
          <pc:sldMk cId="0" sldId="266"/>
        </pc:sldMkLst>
        <pc:picChg chg="mod modCrop">
          <ac:chgData name="양세진" userId="S::2403340100@office.kopo.ac.kr::880e8613-cb6d-4aea-8286-bbe9f44ac8b3" providerId="AD" clId="Web-{492DBCC2-A2F4-F702-DDD7-087540534E4A}" dt="2024-07-10T10:50:57.634" v="1"/>
          <ac:picMkLst>
            <pc:docMk/>
            <pc:sldMk cId="0" sldId="266"/>
            <ac:picMk id="9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1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000">
            <a:off x="4673600" y="2019300"/>
            <a:ext cx="8775700" cy="2755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32300" y="4648200"/>
            <a:ext cx="94234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11000" b="0" i="0" u="none" strike="noStrike" spc="-400">
                <a:solidFill>
                  <a:srgbClr val="FF725D"/>
                </a:solidFill>
                <a:ea typeface="NanumSquareRoundOTF ExtraBold"/>
              </a:rPr>
              <a:t>학교종이</a:t>
            </a:r>
            <a:r>
              <a:rPr lang="en-US" sz="11000" b="0" i="0" u="none" strike="noStrike" spc="-400">
                <a:solidFill>
                  <a:srgbClr val="FF725D"/>
                </a:solidFill>
                <a:latin typeface="NanumSquareRoundOTF ExtraBold"/>
              </a:rPr>
              <a:t> </a:t>
            </a:r>
            <a:r>
              <a:rPr lang="ko-KR" sz="11000" b="0" i="0" u="none" strike="noStrike" spc="-400">
                <a:solidFill>
                  <a:srgbClr val="FF725D"/>
                </a:solidFill>
                <a:ea typeface="NanumSquareRoundOTF ExtraBold"/>
              </a:rPr>
              <a:t>댕댕댕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56200" y="2997200"/>
            <a:ext cx="7962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7000" b="0" i="0" u="none" strike="noStrike" spc="-300">
                <a:solidFill>
                  <a:srgbClr val="7E93EB"/>
                </a:solidFill>
                <a:ea typeface="NanumSquareRoundOTF ExtraBold"/>
              </a:rPr>
              <a:t>강아지</a:t>
            </a:r>
            <a:r>
              <a:rPr lang="en-US" sz="7000" b="0" i="0" u="none" strike="noStrike" spc="-300">
                <a:solidFill>
                  <a:srgbClr val="7E93EB"/>
                </a:solidFill>
                <a:latin typeface="NanumSquareRoundOTF ExtraBold"/>
              </a:rPr>
              <a:t> </a:t>
            </a:r>
            <a:r>
              <a:rPr lang="ko-KR" sz="7000" b="0" i="0" u="none" strike="noStrike" spc="-300">
                <a:solidFill>
                  <a:srgbClr val="7E93EB"/>
                </a:solidFill>
                <a:ea typeface="NanumSquareRoundOTF ExtraBold"/>
              </a:rPr>
              <a:t>유치원</a:t>
            </a:r>
            <a:r>
              <a:rPr lang="en-US" sz="7000" b="0" i="0" u="none" strike="noStrike" spc="-300">
                <a:solidFill>
                  <a:srgbClr val="7E93EB"/>
                </a:solidFill>
                <a:latin typeface="NanumSquareRoundOTF ExtraBold"/>
              </a:rPr>
              <a:t> </a:t>
            </a:r>
            <a:r>
              <a:rPr lang="ko-KR" sz="7000" b="0" i="0" u="none" strike="noStrike" spc="-300">
                <a:solidFill>
                  <a:srgbClr val="7E93EB"/>
                </a:solidFill>
                <a:ea typeface="NanumSquareRoundOTF ExtraBold"/>
              </a:rPr>
              <a:t>웹</a:t>
            </a:r>
            <a:r>
              <a:rPr lang="en-US" sz="7000" b="0" i="0" u="none" strike="noStrike" spc="-300">
                <a:solidFill>
                  <a:srgbClr val="7E93EB"/>
                </a:solidFill>
                <a:latin typeface="NanumSquareRoundOTF ExtraBold"/>
              </a:rPr>
              <a:t> </a:t>
            </a:r>
            <a:r>
              <a:rPr lang="ko-KR" sz="7000" b="0" i="0" u="none" strike="noStrike" spc="-300">
                <a:solidFill>
                  <a:srgbClr val="7E93EB"/>
                </a:solidFill>
                <a:ea typeface="NanumSquareRoundOTF ExtraBold"/>
              </a:rPr>
              <a:t>앱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2882900" y="8369300"/>
            <a:ext cx="5499100" cy="340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42400"/>
            <a:ext cx="47625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6200" y="6553200"/>
            <a:ext cx="41275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080000" y="7175500"/>
            <a:ext cx="811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800" b="0" i="0" u="none" strike="noStrike" spc="-200">
                <a:solidFill>
                  <a:srgbClr val="7E93EB"/>
                </a:solidFill>
                <a:ea typeface="NanumSquareRoundOTF Bold"/>
              </a:rPr>
              <a:t>인공지능소프트웨어과</a:t>
            </a:r>
            <a:r>
              <a:rPr lang="en-US" sz="2800" b="0" i="0" u="none" strike="noStrike" spc="-200">
                <a:solidFill>
                  <a:srgbClr val="7E93EB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7E93EB"/>
                </a:solidFill>
                <a:ea typeface="NanumSquareRoundOTF Bold"/>
              </a:rPr>
              <a:t>하이테크과정</a:t>
            </a:r>
            <a:r>
              <a:rPr lang="en-US" sz="2800" b="0" i="0" u="none" strike="noStrike" spc="-200">
                <a:solidFill>
                  <a:srgbClr val="7E93EB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7E93EB"/>
                </a:solidFill>
                <a:ea typeface="NanumSquareRoundOTF Bold"/>
              </a:rPr>
              <a:t>박정미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620000">
            <a:off x="15214600" y="1816100"/>
            <a:ext cx="6540500" cy="664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0" y="6553200"/>
            <a:ext cx="5676900" cy="478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3385800" y="5791200"/>
            <a:ext cx="6959600" cy="2895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80000">
            <a:off x="-838200" y="-2235200"/>
            <a:ext cx="5130800" cy="441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5000"/>
          </a:blip>
          <a:stretch>
            <a:fillRect/>
          </a:stretch>
        </p:blipFill>
        <p:spPr>
          <a:xfrm rot="3000000">
            <a:off x="1320800" y="1803400"/>
            <a:ext cx="184150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00" y="1587500"/>
            <a:ext cx="1790700" cy="179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46900" y="1092200"/>
            <a:ext cx="4381500" cy="438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2300" b="0" i="0" u="none" strike="noStrike" spc="-1800">
                <a:solidFill>
                  <a:srgbClr val="FFFFFF"/>
                </a:solidFill>
                <a:latin typeface="NanumSquareRoundOTF ExtraBold"/>
              </a:rPr>
              <a:t>02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78400"/>
            <a:ext cx="60960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-1003300" y="5854700"/>
            <a:ext cx="6172200" cy="257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0" y="5295900"/>
            <a:ext cx="2578100" cy="257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9100" y="7226300"/>
            <a:ext cx="6172200" cy="240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607300" y="6223000"/>
            <a:ext cx="44704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01.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이용권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결제</a:t>
            </a:r>
          </a:p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02.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방문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상담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예약</a:t>
            </a:r>
          </a:p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03.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수업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예약</a:t>
            </a:r>
          </a:p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04.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출석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체크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,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일지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작성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88900" y="0"/>
            <a:ext cx="18542000" cy="482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720000">
            <a:off x="15595600" y="-673100"/>
            <a:ext cx="22987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040000">
            <a:off x="15074900" y="2362200"/>
            <a:ext cx="1625600" cy="1549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89600" y="2667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01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이용권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결제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1700" y="73406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3000" b="0" i="0" u="none" strike="noStrike" spc="-200">
                <a:solidFill>
                  <a:srgbClr val="FFFFFF"/>
                </a:solidFill>
                <a:ea typeface="NanumSquareRoundOTF ExtraBold"/>
              </a:rPr>
              <a:t>제목을</a:t>
            </a:r>
            <a:r>
              <a:rPr lang="en-US" sz="30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NanumSquareRoundOTF ExtraBold"/>
              </a:rPr>
              <a:t>입력해주세요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90500" y="73406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3000" b="0" i="0" u="none" strike="noStrike" spc="-200">
                <a:solidFill>
                  <a:srgbClr val="FFFFFF"/>
                </a:solidFill>
                <a:ea typeface="NanumSquareRoundOTF ExtraBold"/>
              </a:rPr>
              <a:t>제목을</a:t>
            </a:r>
            <a:r>
              <a:rPr lang="en-US" sz="30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NanumSquareRoundOTF ExtraBold"/>
              </a:rPr>
              <a:t>입력해주세요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698500" y="-88900"/>
            <a:ext cx="2273300" cy="223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rcRect r="192" b="307"/>
          <a:stretch/>
        </p:blipFill>
        <p:spPr>
          <a:xfrm>
            <a:off x="355600" y="1536700"/>
            <a:ext cx="7136351" cy="4469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4838700"/>
            <a:ext cx="7213600" cy="515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1536700"/>
            <a:ext cx="5156200" cy="5816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1300" y="6807200"/>
            <a:ext cx="51562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사용자가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이용권을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구매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하면</a:t>
            </a:r>
          </a:p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결제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테이블과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이용권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내역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테이블에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</a:p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모두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insert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되도록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구현</a:t>
            </a:r>
          </a:p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이때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이용권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내역에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필요한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정보들은</a:t>
            </a:r>
          </a:p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이용권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테이블에서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 select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89600" y="4318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02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방문</a:t>
            </a: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상담</a:t>
            </a: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예약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3060000">
            <a:off x="15684500" y="7874000"/>
            <a:ext cx="39497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3120000">
            <a:off x="-800100" y="152400"/>
            <a:ext cx="4864100" cy="340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00200"/>
            <a:ext cx="11734800" cy="8216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852400" y="7124700"/>
            <a:ext cx="5168900" cy="254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endParaRPr/>
          </a:p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-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로그인을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하고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메뉴로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들어오면</a:t>
            </a:r>
          </a:p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  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상담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내역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목록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확인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가능</a:t>
            </a:r>
          </a:p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-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이미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시간은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선택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불가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</a:p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  -&gt; ajax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처리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</a:p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-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취소하면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가능하도록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변경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431800" y="0"/>
            <a:ext cx="19418300" cy="297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1485900"/>
            <a:ext cx="12471400" cy="8280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38800" y="3429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03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수업</a:t>
            </a: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예약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4200" y="6426200"/>
            <a:ext cx="5207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-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선택한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날짜에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해당하는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내역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조회됨</a:t>
            </a:r>
          </a:p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-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이미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예약내역이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있으면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불가</a:t>
            </a:r>
          </a:p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-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이용권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횟수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1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씩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차감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,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취소하면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회복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35600" y="2413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04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출석체크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,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일지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작성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419100" y="1422400"/>
            <a:ext cx="17399000" cy="869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14500"/>
            <a:ext cx="7823200" cy="627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1422400"/>
            <a:ext cx="5702300" cy="406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0" y="5562600"/>
            <a:ext cx="6515100" cy="459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92200" y="8191500"/>
            <a:ext cx="70612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출석한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강아지들을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선택하여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한번에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출석체크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-&gt;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바로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반영</a:t>
            </a:r>
          </a:p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일지쓰기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버튼을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누르면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작성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화면으로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이동</a:t>
            </a:r>
          </a:p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이미지만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첨부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가능</a:t>
            </a:r>
          </a:p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사용자와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관리자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모두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일지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상세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화면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공유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844800" y="7048500"/>
            <a:ext cx="4800600" cy="480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1447800"/>
            <a:ext cx="1790700" cy="179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46900" y="1282700"/>
            <a:ext cx="4381500" cy="396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2300" b="0" i="0" u="none" strike="noStrike" spc="-1500">
                <a:solidFill>
                  <a:srgbClr val="FFFFFF"/>
                </a:solidFill>
                <a:latin typeface="NanumSquareRoundOTF ExtraBold"/>
              </a:rPr>
              <a:t>03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78400"/>
            <a:ext cx="6096000" cy="73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013700" y="6337300"/>
            <a:ext cx="4762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01.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시연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영상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보기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7200" y="4064000"/>
            <a:ext cx="25781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-88900" y="-139700"/>
            <a:ext cx="18542000" cy="4152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0" y="3810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시연</a:t>
            </a: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영상</a:t>
            </a: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보기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473200"/>
            <a:ext cx="16383000" cy="858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27000"/>
          </a:blip>
          <a:stretch>
            <a:fillRect/>
          </a:stretch>
        </p:blipFill>
        <p:spPr>
          <a:xfrm>
            <a:off x="15532100" y="571500"/>
            <a:ext cx="37592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55000"/>
          </a:blip>
          <a:stretch>
            <a:fillRect/>
          </a:stretch>
        </p:blipFill>
        <p:spPr>
          <a:xfrm rot="4740000">
            <a:off x="1003300" y="7493000"/>
            <a:ext cx="2514600" cy="1638300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73300" y="1866900"/>
            <a:ext cx="13855700" cy="779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0">
            <a:off x="-927100" y="8382000"/>
            <a:ext cx="6172200" cy="287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00" y="1587500"/>
            <a:ext cx="1790700" cy="179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46900" y="1270000"/>
            <a:ext cx="4381500" cy="396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2300" b="0" i="0" u="none" strike="noStrike" spc="-1800">
                <a:solidFill>
                  <a:srgbClr val="FFFFFF"/>
                </a:solidFill>
                <a:latin typeface="NanumSquareRoundOTF ExtraBold"/>
              </a:rPr>
              <a:t>04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78400"/>
            <a:ext cx="60960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-1003300" y="5854700"/>
            <a:ext cx="6172200" cy="257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0" y="5295900"/>
            <a:ext cx="2578100" cy="257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89100" y="7226300"/>
            <a:ext cx="6172200" cy="2400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35900" y="6223000"/>
            <a:ext cx="44704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01.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향후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개선점</a:t>
            </a:r>
          </a:p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02.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배운점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698500" y="-292100"/>
            <a:ext cx="20294600" cy="4673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89600" y="3683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향후</a:t>
            </a: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개선점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3060000">
            <a:off x="14732000" y="254000"/>
            <a:ext cx="3035300" cy="198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03800" y="-2870200"/>
            <a:ext cx="8559800" cy="1753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082800"/>
            <a:ext cx="71755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77100" y="2222500"/>
            <a:ext cx="5422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01.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트랜잭션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처리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02500" y="2933700"/>
            <a:ext cx="77597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여러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테이블에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데이터를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번에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삽입할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때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트랜잭션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처리를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못함</a:t>
            </a:r>
          </a:p>
          <a:p>
            <a:pPr lvl="0" algn="l">
              <a:lnSpc>
                <a:spcPct val="11951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컨트롤러와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DAO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사이에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서비스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단에서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트랜잭션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처리에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어려움을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겪음</a:t>
            </a:r>
          </a:p>
          <a:p>
            <a:pPr lvl="0" algn="l">
              <a:lnSpc>
                <a:spcPct val="119519"/>
              </a:lnSpc>
            </a:pP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Spring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프레임워크에서는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서비스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단에서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트랜잭션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처리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가능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2044700"/>
            <a:ext cx="5575300" cy="553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6896100" y="4254500"/>
            <a:ext cx="71755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315200" y="4406900"/>
            <a:ext cx="6146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02.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이미지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업로드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시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즉시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출력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불가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27900" y="5054600"/>
            <a:ext cx="8115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일지를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작성한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디테일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화면으로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넘어가면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이미지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출력이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바로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안되는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문제</a:t>
            </a:r>
          </a:p>
          <a:p>
            <a:pPr lvl="0" algn="l">
              <a:lnSpc>
                <a:spcPct val="11951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경로를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톰캣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서버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경로로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바꿔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줘야함</a:t>
            </a:r>
          </a:p>
          <a:p>
            <a:pPr lvl="0" algn="l">
              <a:lnSpc>
                <a:spcPct val="11951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이미지를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서버가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아닌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다른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방법으로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저장할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수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있게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변경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>
            <a:off x="-1257300" y="1079500"/>
            <a:ext cx="49276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6413500"/>
            <a:ext cx="71755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78700" y="6565900"/>
            <a:ext cx="5422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03.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관리자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페이지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기능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추가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78700" y="7251700"/>
            <a:ext cx="8432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관리자가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취소하고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사용자가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환불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요청시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처리하는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기능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추가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예정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6946900" y="7835900"/>
            <a:ext cx="7175500" cy="787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378700" y="8001000"/>
            <a:ext cx="6146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04. Ajax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처리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로직</a:t>
            </a:r>
            <a:r>
              <a:rPr lang="en-US" sz="28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800" b="0" i="0" u="none" strike="noStrike" spc="-200">
                <a:solidFill>
                  <a:srgbClr val="FFFFFF"/>
                </a:solidFill>
                <a:ea typeface="NanumSquareRoundOTF ExtraBold"/>
              </a:rPr>
              <a:t>변경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54900" y="8610600"/>
            <a:ext cx="811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Ajax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요청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반환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처리를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jsp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파일로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구현</a:t>
            </a:r>
          </a:p>
          <a:p>
            <a:pPr lvl="0" algn="l">
              <a:lnSpc>
                <a:spcPct val="11951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향후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컨트롤러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단에서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처리하도록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로직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변경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101600" y="-228600"/>
            <a:ext cx="18542000" cy="2501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32500" y="469900"/>
            <a:ext cx="6197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배운점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514600"/>
            <a:ext cx="16979900" cy="749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380000">
            <a:off x="-1270000" y="7734300"/>
            <a:ext cx="4495800" cy="510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46900" y="6197600"/>
            <a:ext cx="321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강조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내용을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 </a:t>
            </a:r>
            <a:r>
              <a:rPr lang="ko-KR" sz="2200" b="0" i="0" u="none" strike="noStrike" spc="-100">
                <a:solidFill>
                  <a:srgbClr val="FFFFFF"/>
                </a:solidFill>
                <a:ea typeface="NanumSquareRoundOTF ExtraBold"/>
              </a:rPr>
              <a:t>입력해주세요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15300000">
            <a:off x="14541500" y="-3568700"/>
            <a:ext cx="5283200" cy="519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>
            <a:off x="14782800" y="-711200"/>
            <a:ext cx="6172200" cy="257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778000" y="3124200"/>
            <a:ext cx="6781800" cy="2806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74900" y="3975100"/>
            <a:ext cx="5448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MVC 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패턴을</a:t>
            </a: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확실하게</a:t>
            </a: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습득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0900" y="4622800"/>
            <a:ext cx="59563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Model (Service, DAO)- View(jsp) - Controller </a:t>
            </a:r>
          </a:p>
          <a:p>
            <a:pPr lvl="0" algn="ctr">
              <a:lnSpc>
                <a:spcPct val="11536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구조의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웹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프로그램을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이해하고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구현할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수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있게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됨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2514600"/>
            <a:ext cx="12065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1778000" y="6896100"/>
            <a:ext cx="6781800" cy="280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4508500" y="6311900"/>
            <a:ext cx="1181100" cy="1193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622800" y="6578600"/>
            <a:ext cx="965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3400" b="0" i="0" u="none" strike="noStrike" spc="-200">
                <a:solidFill>
                  <a:srgbClr val="FFFFFF"/>
                </a:solidFill>
                <a:latin typeface="NanumSquareRoundOTF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74900" y="7670800"/>
            <a:ext cx="5448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MyBatis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를</a:t>
            </a: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이용한</a:t>
            </a: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 DB 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제어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20900" y="8166100"/>
            <a:ext cx="5956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저번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프로젝트와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달리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MyBatis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통해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</a:p>
          <a:p>
            <a:pPr lvl="0" algn="ctr">
              <a:lnSpc>
                <a:spcPct val="115369"/>
              </a:lnSpc>
            </a:pP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DB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에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연결을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직접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구현하지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않았고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</a:p>
          <a:p>
            <a:pPr lvl="0" algn="ctr">
              <a:lnSpc>
                <a:spcPct val="115369"/>
              </a:lnSpc>
            </a:pP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CRUD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훨씬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더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편하게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구현하였다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22800" y="2743200"/>
            <a:ext cx="965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3400" b="0" i="0" u="none" strike="noStrike" spc="-200">
                <a:solidFill>
                  <a:srgbClr val="FFFFFF"/>
                </a:solidFill>
                <a:latin typeface="NanumSquareRoundOTF ExtraBold"/>
              </a:rPr>
              <a:t>01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75000"/>
          </a:blip>
          <a:stretch>
            <a:fillRect/>
          </a:stretch>
        </p:blipFill>
        <p:spPr>
          <a:xfrm>
            <a:off x="9626600" y="3136900"/>
            <a:ext cx="6896100" cy="2806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350500" y="3898900"/>
            <a:ext cx="5448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Javascript 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와</a:t>
            </a: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 Ajax 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처리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48900" y="4648200"/>
            <a:ext cx="59563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이번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프로젝트를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통해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Javascript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에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더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익숙해짐</a:t>
            </a:r>
          </a:p>
          <a:p>
            <a:pPr lvl="0" algn="ctr">
              <a:lnSpc>
                <a:spcPct val="115369"/>
              </a:lnSpc>
            </a:pP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Ajax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를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통한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비동기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처리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방법을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익힘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3800" y="2540000"/>
            <a:ext cx="1206500" cy="111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9626600" y="6908800"/>
            <a:ext cx="6896100" cy="2806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2636500" y="6324600"/>
            <a:ext cx="1181100" cy="1193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941300" y="6591300"/>
            <a:ext cx="596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3400" b="0" i="0" u="none" strike="noStrike" spc="-200">
                <a:solidFill>
                  <a:srgbClr val="FFFFFF"/>
                </a:solidFill>
                <a:latin typeface="NanumSquareRoundOTF Extra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48900" y="7670800"/>
            <a:ext cx="5448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일정관리의</a:t>
            </a: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어려움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09200" y="8153400"/>
            <a:ext cx="5956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구현할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기능은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많은데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계획없이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개발함</a:t>
            </a:r>
          </a:p>
          <a:p>
            <a:pPr lvl="0" algn="ctr">
              <a:lnSpc>
                <a:spcPct val="11536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각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기능의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완성도가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만족스럽지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않음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.</a:t>
            </a:r>
          </a:p>
          <a:p>
            <a:pPr lvl="0" algn="ctr">
              <a:lnSpc>
                <a:spcPct val="115369"/>
              </a:lnSpc>
            </a:pP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계획이나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일정관리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능력을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키울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것</a:t>
            </a:r>
            <a:r>
              <a:rPr lang="en-US" sz="22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63500" y="2794000"/>
            <a:ext cx="965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3400" b="0" i="0" u="none" strike="noStrike" spc="-200">
                <a:solidFill>
                  <a:srgbClr val="FFFFFF"/>
                </a:solidFill>
                <a:latin typeface="NanumSquareRoundOTF ExtraBold"/>
              </a:rPr>
              <a:t>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>
            <a:off x="-215900" y="0"/>
            <a:ext cx="6908800" cy="10375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43600" y="-1054100"/>
            <a:ext cx="12992100" cy="12204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59700" y="825500"/>
            <a:ext cx="417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6000" b="0" i="0" u="none" strike="noStrike" spc="-200">
                <a:solidFill>
                  <a:srgbClr val="000000"/>
                </a:solidFill>
                <a:latin typeface="NanumSquareRoundOTF Extra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59700" y="3327400"/>
            <a:ext cx="414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200">
                <a:solidFill>
                  <a:srgbClr val="7E93EB"/>
                </a:solidFill>
                <a:latin typeface="NanumSquareRoundOTF ExtraBold"/>
              </a:rPr>
              <a:t>01 </a:t>
            </a:r>
            <a:r>
              <a:rPr lang="ko-KR" sz="4500" b="0" i="0" u="none" strike="noStrike" spc="-200">
                <a:solidFill>
                  <a:srgbClr val="7E93EB"/>
                </a:solidFill>
                <a:ea typeface="NanumSquareRoundOTF ExtraBold"/>
              </a:rPr>
              <a:t>프로젝트</a:t>
            </a:r>
            <a:r>
              <a:rPr lang="en-US" sz="4500" b="0" i="0" u="none" strike="noStrike" spc="-200">
                <a:solidFill>
                  <a:srgbClr val="7E93EB"/>
                </a:solidFill>
                <a:latin typeface="NanumSquareRoundOTF ExtraBold"/>
              </a:rPr>
              <a:t> </a:t>
            </a:r>
            <a:r>
              <a:rPr lang="ko-KR" sz="4500" b="0" i="0" u="none" strike="noStrike" spc="-200">
                <a:solidFill>
                  <a:srgbClr val="7E93EB"/>
                </a:solidFill>
                <a:ea typeface="NanumSquareRoundOTF Extra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59700" y="4267200"/>
            <a:ext cx="40767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01. </a:t>
            </a:r>
            <a:r>
              <a:rPr lang="ko-KR" sz="2400" b="1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프로젝트</a:t>
            </a: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1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소개</a:t>
            </a: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02. </a:t>
            </a:r>
            <a:r>
              <a:rPr lang="ko-KR" sz="2400" b="1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개발</a:t>
            </a: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1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환경</a:t>
            </a: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1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및</a:t>
            </a: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1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기술</a:t>
            </a: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03.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다이어그램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57100" y="3340100"/>
            <a:ext cx="317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200">
                <a:solidFill>
                  <a:srgbClr val="7E93EB"/>
                </a:solidFill>
                <a:latin typeface="NanumSquareRoundOTF ExtraBold"/>
              </a:rPr>
              <a:t>02 </a:t>
            </a:r>
            <a:r>
              <a:rPr lang="ko-KR" sz="4500" b="0" i="0" u="none" strike="noStrike" spc="-200">
                <a:solidFill>
                  <a:srgbClr val="7E93EB"/>
                </a:solidFill>
                <a:ea typeface="NanumSquareRoundOTF ExtraBold"/>
              </a:rPr>
              <a:t>주요</a:t>
            </a:r>
            <a:r>
              <a:rPr lang="en-US" sz="4500" b="0" i="0" u="none" strike="noStrike" spc="-200">
                <a:solidFill>
                  <a:srgbClr val="7E93EB"/>
                </a:solidFill>
                <a:latin typeface="NanumSquareRoundOTF ExtraBold"/>
              </a:rPr>
              <a:t> </a:t>
            </a:r>
            <a:r>
              <a:rPr lang="ko-KR" sz="4500" b="0" i="0" u="none" strike="noStrike" spc="-200">
                <a:solidFill>
                  <a:srgbClr val="7E93EB"/>
                </a:solidFill>
                <a:ea typeface="NanumSquareRoundOTF ExtraBold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59700" y="6438900"/>
            <a:ext cx="317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200">
                <a:solidFill>
                  <a:srgbClr val="7E93EB"/>
                </a:solidFill>
                <a:latin typeface="NanumSquareRoundOTF ExtraBold"/>
              </a:rPr>
              <a:t>03 </a:t>
            </a:r>
            <a:r>
              <a:rPr lang="ko-KR" sz="4500" b="0" i="0" u="none" strike="noStrike" spc="-200">
                <a:solidFill>
                  <a:srgbClr val="7E93EB"/>
                </a:solidFill>
                <a:ea typeface="NanumSquareRoundOTF ExtraBold"/>
              </a:rPr>
              <a:t>시연</a:t>
            </a:r>
            <a:r>
              <a:rPr lang="en-US" sz="4500" b="0" i="0" u="none" strike="noStrike" spc="-200">
                <a:solidFill>
                  <a:srgbClr val="7E93EB"/>
                </a:solidFill>
                <a:latin typeface="NanumSquareRoundOTF ExtraBold"/>
              </a:rPr>
              <a:t> </a:t>
            </a:r>
            <a:r>
              <a:rPr lang="ko-KR" sz="4500" b="0" i="0" u="none" strike="noStrike" spc="-200">
                <a:solidFill>
                  <a:srgbClr val="7E93EB"/>
                </a:solidFill>
                <a:ea typeface="NanumSquareRoundOTF ExtraBold"/>
              </a:rPr>
              <a:t>영상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7100" y="6451600"/>
            <a:ext cx="3175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200">
                <a:solidFill>
                  <a:srgbClr val="7E93EB"/>
                </a:solidFill>
                <a:latin typeface="NanumSquareRoundOTF ExtraBold"/>
              </a:rPr>
              <a:t>04 </a:t>
            </a:r>
            <a:r>
              <a:rPr lang="ko-KR" sz="4500" b="0" i="0" u="none" strike="noStrike" spc="-200">
                <a:solidFill>
                  <a:srgbClr val="7E93EB"/>
                </a:solidFill>
                <a:ea typeface="NanumSquareRoundOTF ExtraBold"/>
              </a:rPr>
              <a:t>마무리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9300" y="419100"/>
            <a:ext cx="3086100" cy="295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 rot="3660000">
            <a:off x="14528800" y="444500"/>
            <a:ext cx="2387600" cy="234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100" y="1282700"/>
            <a:ext cx="3987800" cy="736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95200" y="4241800"/>
            <a:ext cx="40767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01.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이용권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결제</a:t>
            </a: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02.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방문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상담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</a:t>
            </a: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03.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수업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04.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출석체크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및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일지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등록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59700" y="7239000"/>
            <a:ext cx="4076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01.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시연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영상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보기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3300" y="7353300"/>
            <a:ext cx="4076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01.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 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향후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개선점</a:t>
            </a: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02.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배우고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느낀</a:t>
            </a:r>
            <a:r>
              <a:rPr lang="en-US" sz="2400" b="0" i="0" u="none" strike="noStrike" spc="-1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1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4620000">
            <a:off x="15316200" y="2362200"/>
            <a:ext cx="6032500" cy="613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40000">
            <a:off x="-2120900" y="-2425700"/>
            <a:ext cx="7416800" cy="4572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30600" y="3517900"/>
            <a:ext cx="112268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12300" b="0" i="0" u="none" strike="noStrike" spc="-1000">
                <a:solidFill>
                  <a:srgbClr val="FFFFFF"/>
                </a:solidFill>
                <a:latin typeface="NanumSquareRoundOTF ExtraBold"/>
              </a:rPr>
              <a:t>THANK YOU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9156700"/>
            <a:ext cx="4762500" cy="218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1900" y="6718300"/>
            <a:ext cx="5245100" cy="441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0" y="7289800"/>
            <a:ext cx="56769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 rot="3000000">
            <a:off x="1422400" y="6883400"/>
            <a:ext cx="2387600" cy="234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14338300" y="1638300"/>
            <a:ext cx="5689600" cy="2374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80000" y="5651500"/>
            <a:ext cx="8128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3000" b="0" i="0" u="none" strike="noStrike" spc="-200">
                <a:solidFill>
                  <a:srgbClr val="FFFFFF"/>
                </a:solidFill>
                <a:ea typeface="NanumSquareRoundOTF Bold"/>
              </a:rPr>
              <a:t>발표를</a:t>
            </a:r>
            <a:r>
              <a:rPr lang="en-US" sz="3000" b="0" i="0" u="none" strike="noStrike" spc="-200">
                <a:solidFill>
                  <a:srgbClr val="FFFFFF"/>
                </a:solidFill>
                <a:latin typeface="NanumSquareRoundOTF Bold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NanumSquareRoundOTF Bold"/>
              </a:rPr>
              <a:t>들어주셔서</a:t>
            </a:r>
            <a:r>
              <a:rPr lang="en-US" sz="3000" b="0" i="0" u="none" strike="noStrike" spc="-200">
                <a:solidFill>
                  <a:srgbClr val="FFFFFF"/>
                </a:solidFill>
                <a:latin typeface="NanumSquareRoundOTF Bold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NanumSquareRoundOTF Bold"/>
              </a:rPr>
              <a:t>감사합니다</a:t>
            </a:r>
            <a:r>
              <a:rPr lang="en-US" sz="3000" b="0" i="0" u="none" strike="noStrike" spc="-200">
                <a:solidFill>
                  <a:srgbClr val="FFFFFF"/>
                </a:solidFill>
                <a:latin typeface="NanumSquareRoundOTF Bold"/>
              </a:rPr>
              <a:t> :)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844800" y="7048500"/>
            <a:ext cx="4800600" cy="480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1447800"/>
            <a:ext cx="1790700" cy="179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46900" y="1282700"/>
            <a:ext cx="4381500" cy="396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2300" b="0" i="0" u="none" strike="noStrike" spc="-1500">
                <a:solidFill>
                  <a:srgbClr val="FFFFFF"/>
                </a:solidFill>
                <a:latin typeface="NanumSquareRoundOTF ExtraBold"/>
              </a:rPr>
              <a:t>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78400"/>
            <a:ext cx="6096000" cy="73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658100" y="6591300"/>
            <a:ext cx="47625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01.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프로젝트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소개</a:t>
            </a:r>
          </a:p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02.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개발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환경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및</a:t>
            </a: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기술</a:t>
            </a:r>
          </a:p>
          <a:p>
            <a:pPr lvl="0" algn="l">
              <a:lnSpc>
                <a:spcPct val="147740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NanumSquareRoundOTF Bold"/>
              </a:rPr>
              <a:t>03. </a:t>
            </a:r>
            <a:r>
              <a:rPr lang="ko-KR" sz="3200" b="0" i="0" u="none" strike="noStrike" spc="-100">
                <a:solidFill>
                  <a:srgbClr val="000000"/>
                </a:solidFill>
                <a:ea typeface="NanumSquareRoundOTF Bold"/>
              </a:rPr>
              <a:t>다이어그램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7200" y="4064000"/>
            <a:ext cx="25781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40500" y="-1270000"/>
            <a:ext cx="12534900" cy="12611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 rot="-15420000">
            <a:off x="-2349500" y="6819900"/>
            <a:ext cx="5930900" cy="582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2500" y="876300"/>
            <a:ext cx="49657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5400" b="0" i="0" u="none" strike="noStrike" spc="-400">
                <a:solidFill>
                  <a:srgbClr val="FFFFFF"/>
                </a:solidFill>
                <a:ea typeface="NanumSquareRoundOTF ExtraBold"/>
              </a:rPr>
              <a:t>프로젝트</a:t>
            </a:r>
          </a:p>
          <a:p>
            <a:pPr lvl="0" algn="l">
              <a:lnSpc>
                <a:spcPct val="112050"/>
              </a:lnSpc>
            </a:pPr>
            <a:r>
              <a:rPr lang="ko-KR" sz="5400" b="0" i="0" u="none" strike="noStrike" spc="-400">
                <a:solidFill>
                  <a:srgbClr val="FFFFFF"/>
                </a:solidFill>
                <a:ea typeface="NanumSquareRoundOTF ExtraBold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2500" y="2832100"/>
            <a:ext cx="5118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강아지</a:t>
            </a:r>
            <a:r>
              <a:rPr lang="en-US" sz="2100" b="0" i="0" u="none" strike="noStrike" spc="-100">
                <a:solidFill>
                  <a:srgbClr val="FFFFFF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1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유치원</a:t>
            </a:r>
            <a:r>
              <a:rPr lang="en-US" sz="2100" b="0" i="0" u="none" strike="noStrike" spc="-100">
                <a:solidFill>
                  <a:srgbClr val="FFFFFF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1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웹</a:t>
            </a:r>
            <a:r>
              <a:rPr lang="en-US" sz="2100" b="0" i="0" u="none" strike="noStrike" spc="-100">
                <a:solidFill>
                  <a:srgbClr val="FFFFFF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1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프로젝트</a:t>
            </a:r>
          </a:p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>
                    <a:alpha val="74902"/>
                  </a:srgbClr>
                </a:solidFill>
                <a:latin typeface="NanumSquareRoundOTF Regular"/>
              </a:rPr>
              <a:t>MVC </a:t>
            </a:r>
            <a:r>
              <a:rPr lang="ko-KR" sz="21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패턴으로</a:t>
            </a:r>
            <a:r>
              <a:rPr lang="en-US" sz="2100" b="0" i="0" u="none" strike="noStrike" spc="-100">
                <a:solidFill>
                  <a:srgbClr val="FFFFFF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1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구현하기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36200" y="1803400"/>
            <a:ext cx="424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-200">
                <a:solidFill>
                  <a:srgbClr val="FF725D"/>
                </a:solidFill>
                <a:ea typeface="NanumSquareRoundOTF ExtraBold"/>
              </a:rPr>
              <a:t>학교종이</a:t>
            </a:r>
            <a:r>
              <a:rPr lang="en-US" sz="3000" b="0" i="0" u="none" strike="noStrike" spc="-200">
                <a:solidFill>
                  <a:srgbClr val="FF725D"/>
                </a:solidFill>
                <a:latin typeface="NanumSquareRoundOTF ExtraBold"/>
              </a:rPr>
              <a:t> </a:t>
            </a:r>
            <a:r>
              <a:rPr lang="ko-KR" sz="3000" b="0" i="0" u="none" strike="noStrike" spc="-200">
                <a:solidFill>
                  <a:srgbClr val="FF725D"/>
                </a:solidFill>
                <a:ea typeface="NanumSquareRoundOTF ExtraBold"/>
              </a:rPr>
              <a:t>댕댕댕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7543800" y="1701800"/>
            <a:ext cx="2120900" cy="1981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36200" y="2552700"/>
            <a:ext cx="7061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1.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기간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: 2024.06.19(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수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) ~ 2024.07.03(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수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)</a:t>
            </a:r>
          </a:p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2.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인원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: 1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인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(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개인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프로젝트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6200" y="4495800"/>
            <a:ext cx="424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-200">
                <a:solidFill>
                  <a:srgbClr val="FFC57D"/>
                </a:solidFill>
                <a:ea typeface="NanumSquareRoundOTF ExtraBold"/>
              </a:rPr>
              <a:t>프로젝트</a:t>
            </a:r>
            <a:r>
              <a:rPr lang="en-US" sz="3000" b="0" i="0" u="none" strike="noStrike" spc="-200">
                <a:solidFill>
                  <a:srgbClr val="FFC57D"/>
                </a:solidFill>
                <a:latin typeface="NanumSquareRoundOTF ExtraBold"/>
              </a:rPr>
              <a:t> </a:t>
            </a:r>
            <a:r>
              <a:rPr lang="ko-KR" sz="3000" b="0" i="0" u="none" strike="noStrike" spc="-200">
                <a:solidFill>
                  <a:srgbClr val="FFC57D"/>
                </a:solidFill>
                <a:ea typeface="NanumSquareRoundOTF ExtraBold"/>
              </a:rPr>
              <a:t>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36200" y="5003800"/>
            <a:ext cx="7061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강아지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유치원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웹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어플리케이션</a:t>
            </a:r>
          </a:p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사용자는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이용권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결제와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수업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예약을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하고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일지를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확인한다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.</a:t>
            </a:r>
          </a:p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관리자는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예약과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수업을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관리하고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일지를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작성한다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6200" y="7200900"/>
            <a:ext cx="424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3000" b="0" i="0" u="none" strike="noStrike" spc="-200">
                <a:solidFill>
                  <a:srgbClr val="FF725D"/>
                </a:solidFill>
                <a:ea typeface="NanumSquareRoundOTF ExtraBold"/>
              </a:rPr>
              <a:t>프로젝트</a:t>
            </a:r>
            <a:r>
              <a:rPr lang="en-US" sz="3000" b="0" i="0" u="none" strike="noStrike" spc="-200">
                <a:solidFill>
                  <a:srgbClr val="FF725D"/>
                </a:solidFill>
                <a:latin typeface="NanumSquareRoundOTF ExtraBold"/>
              </a:rPr>
              <a:t> </a:t>
            </a:r>
            <a:r>
              <a:rPr lang="ko-KR" sz="3000" b="0" i="0" u="none" strike="noStrike" spc="-200">
                <a:solidFill>
                  <a:srgbClr val="FF725D"/>
                </a:solidFill>
                <a:ea typeface="NanumSquareRoundOTF ExtraBold"/>
              </a:rPr>
              <a:t>목표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36200" y="7962900"/>
            <a:ext cx="7061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1.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프레임워크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사용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없이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MVC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패턴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직접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구현하기</a:t>
            </a:r>
          </a:p>
          <a:p>
            <a:pPr lvl="0" algn="l">
              <a:lnSpc>
                <a:spcPct val="115369"/>
              </a:lnSpc>
            </a:pP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2.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다른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웹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페이지와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협업하여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확장이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가능하도록</a:t>
            </a:r>
            <a:r>
              <a:rPr lang="en-US" sz="2400" b="0" i="0" u="none" strike="noStrike" spc="-200">
                <a:solidFill>
                  <a:srgbClr val="000000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구현하기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4267200"/>
            <a:ext cx="2095500" cy="209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391400" y="7048500"/>
            <a:ext cx="2171700" cy="204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400" y="2184400"/>
            <a:ext cx="6096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400" y="4940300"/>
            <a:ext cx="1143000" cy="74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200" y="7620000"/>
            <a:ext cx="10795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2781300" y="6819900"/>
            <a:ext cx="43180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6900" y="8763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개발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환경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및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사용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기술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-13380000">
            <a:off x="7175500" y="3695700"/>
            <a:ext cx="38862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7505700" y="4102100"/>
            <a:ext cx="3276600" cy="306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96200" y="5397500"/>
            <a:ext cx="2870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3000" b="0" i="0" u="none" strike="noStrike" spc="-200">
                <a:solidFill>
                  <a:srgbClr val="FFFFFF"/>
                </a:solidFill>
                <a:ea typeface="NanumSquareRoundOTF ExtraBold"/>
              </a:rPr>
              <a:t>개발</a:t>
            </a:r>
            <a:r>
              <a:rPr lang="en-US" sz="30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NanumSquareRoundOTF ExtraBold"/>
              </a:rPr>
              <a:t>환경</a:t>
            </a:r>
            <a:r>
              <a:rPr lang="en-US" sz="30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NanumSquareRoundOTF ExtraBold"/>
              </a:rPr>
              <a:t>및</a:t>
            </a:r>
            <a:r>
              <a:rPr lang="en-US" sz="30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3000" b="0" i="0" u="none" strike="noStrike" spc="-200">
                <a:solidFill>
                  <a:srgbClr val="FFFFFF"/>
                </a:solidFill>
                <a:ea typeface="NanumSquareRoundOTF ExtraBold"/>
              </a:rPr>
              <a:t>기술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800" y="3289300"/>
            <a:ext cx="3797300" cy="927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1580000">
            <a:off x="6121400" y="4025900"/>
            <a:ext cx="14097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3124200" y="7327900"/>
            <a:ext cx="35433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680000">
            <a:off x="10160000" y="3657600"/>
            <a:ext cx="15367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3822700"/>
            <a:ext cx="3568700" cy="97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720000">
            <a:off x="6845300" y="7023100"/>
            <a:ext cx="1409700" cy="86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2900" y="2755900"/>
            <a:ext cx="35433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1892300"/>
            <a:ext cx="3543300" cy="68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80000">
            <a:off x="10071100" y="6692900"/>
            <a:ext cx="1409700" cy="863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616200" y="4102100"/>
            <a:ext cx="2857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NanumSquareRoundOTF ExtraBold"/>
              </a:rPr>
              <a:t>사용</a:t>
            </a:r>
            <a:r>
              <a:rPr lang="en-US" sz="24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NanumSquareRoundOTF ExtraBold"/>
              </a:rPr>
              <a:t>개발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NanumSquareRoundOTF ExtraBold"/>
              </a:rPr>
              <a:t>언어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95200" y="3543300"/>
            <a:ext cx="2857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NanumSquareRoundOTF ExtraBold"/>
              </a:rPr>
              <a:t>개발</a:t>
            </a:r>
            <a:r>
              <a:rPr lang="en-US" sz="24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NanumSquareRoundOTF ExtraBold"/>
              </a:rPr>
              <a:t>환경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30600" y="7569200"/>
            <a:ext cx="2857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NanumSquareRoundOTF ExtraBold"/>
              </a:rPr>
              <a:t>사용</a:t>
            </a:r>
            <a:r>
              <a:rPr lang="en-US" sz="2400" b="0" i="0" u="none" strike="noStrike" spc="-200">
                <a:solidFill>
                  <a:srgbClr val="FFFFFF"/>
                </a:solidFill>
                <a:latin typeface="NanumSquareRoundOTF ExtraBold"/>
              </a:rPr>
              <a:t> DataBase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5540000">
            <a:off x="2286000" y="2870200"/>
            <a:ext cx="901700" cy="69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820000">
            <a:off x="3467100" y="3175000"/>
            <a:ext cx="812800" cy="49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>
            <a:alphaModFix amt="57000"/>
          </a:blip>
          <a:stretch>
            <a:fillRect/>
          </a:stretch>
        </p:blipFill>
        <p:spPr>
          <a:xfrm>
            <a:off x="1320800" y="8547100"/>
            <a:ext cx="35433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260000">
            <a:off x="4876800" y="8382000"/>
            <a:ext cx="812800" cy="495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57000"/>
          </a:blip>
          <a:stretch>
            <a:fillRect/>
          </a:stretch>
        </p:blipFill>
        <p:spPr>
          <a:xfrm>
            <a:off x="1701800" y="6159500"/>
            <a:ext cx="3543300" cy="68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340000">
            <a:off x="2463800" y="7137400"/>
            <a:ext cx="812800" cy="495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>
            <a:alphaModFix amt="57000"/>
          </a:blip>
          <a:stretch>
            <a:fillRect/>
          </a:stretch>
        </p:blipFill>
        <p:spPr>
          <a:xfrm>
            <a:off x="13754100" y="2120900"/>
            <a:ext cx="3543300" cy="685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3320000">
            <a:off x="12954000" y="2489200"/>
            <a:ext cx="660400" cy="495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>
            <a:alphaModFix amt="57000"/>
          </a:blip>
          <a:stretch>
            <a:fillRect/>
          </a:stretch>
        </p:blipFill>
        <p:spPr>
          <a:xfrm>
            <a:off x="13208000" y="4737100"/>
            <a:ext cx="3543300" cy="685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00000">
            <a:off x="12547600" y="4457700"/>
            <a:ext cx="812800" cy="495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521200" y="29083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Javascript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74800" y="20447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Java 17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44700" y="63373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오라클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63700" y="87376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MyBatis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50900" y="49149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IDE -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이클립스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84300" y="22987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OS -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윈도우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10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22100" y="6883400"/>
            <a:ext cx="3568700" cy="977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5168900"/>
            <a:ext cx="3543300" cy="685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81100" y="8115300"/>
            <a:ext cx="3543300" cy="685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2128500" y="7162800"/>
            <a:ext cx="2857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NanumSquareRoundOTF ExtraBold"/>
              </a:rPr>
              <a:t>적용</a:t>
            </a:r>
            <a:r>
              <a:rPr lang="en-US" sz="24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NanumSquareRoundOTF ExtraBold"/>
              </a:rPr>
              <a:t>기술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5540000">
            <a:off x="11760200" y="8064500"/>
            <a:ext cx="863600" cy="698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760000">
            <a:off x="15367000" y="7213600"/>
            <a:ext cx="622300" cy="850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5540000">
            <a:off x="1447800" y="4584700"/>
            <a:ext cx="749300" cy="6096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2463800" y="53213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SQL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211300" y="82804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JSTL, EL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17300" y="9156700"/>
            <a:ext cx="3543300" cy="685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560000">
            <a:off x="12217400" y="6121400"/>
            <a:ext cx="812800" cy="4953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1785600" y="93091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JDBC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46100" y="5803900"/>
            <a:ext cx="3543300" cy="6858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3614400" y="59563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Ajax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13">
            <a:alphaModFix amt="57000"/>
          </a:blip>
          <a:stretch>
            <a:fillRect/>
          </a:stretch>
        </p:blipFill>
        <p:spPr>
          <a:xfrm>
            <a:off x="9423400" y="2514600"/>
            <a:ext cx="3543300" cy="6858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9766300" y="2692400"/>
            <a:ext cx="284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Github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749300" y="-292100"/>
            <a:ext cx="20294600" cy="4673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600" y="4445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Usecase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다이어그램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3060000">
            <a:off x="14732000" y="254000"/>
            <a:ext cx="3035300" cy="198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45000" y="-2628900"/>
            <a:ext cx="8826500" cy="1771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>
            <a:off x="-1257300" y="1079500"/>
            <a:ext cx="4927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" y="2311400"/>
            <a:ext cx="2146300" cy="207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2200" y="7607300"/>
            <a:ext cx="1333500" cy="267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2336800"/>
            <a:ext cx="11277600" cy="769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180000">
            <a:off x="6286500" y="2667000"/>
            <a:ext cx="876300" cy="53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180000">
            <a:off x="6286500" y="4470400"/>
            <a:ext cx="8763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180000">
            <a:off x="6286500" y="6235700"/>
            <a:ext cx="8763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800" y="3733800"/>
            <a:ext cx="876300" cy="53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0900" y="5486400"/>
            <a:ext cx="876300" cy="53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8500" y="7200900"/>
            <a:ext cx="876300" cy="53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08100" y="4483100"/>
            <a:ext cx="952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사용자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43200" y="6985000"/>
            <a:ext cx="86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sz="2400" b="0" i="0" u="none" strike="noStrike" spc="-200">
                <a:solidFill>
                  <a:srgbClr val="000000">
                    <a:alpha val="74902"/>
                  </a:srgbClr>
                </a:solidFill>
                <a:ea typeface="NanumSquareRoundOTF Regular"/>
              </a:rPr>
              <a:t>관리자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3700" y="3060700"/>
            <a:ext cx="2527300" cy="711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356100" y="32004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이용권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결제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3700" y="4775200"/>
            <a:ext cx="2527300" cy="711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356100" y="49149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방문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상담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예약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3700" y="6502400"/>
            <a:ext cx="2527300" cy="711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4356100" y="66421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수업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예약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3700" y="8216900"/>
            <a:ext cx="2527300" cy="711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356100" y="83566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활동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일지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조회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6100" y="4813300"/>
            <a:ext cx="2527300" cy="711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7061200" y="49657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예약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내역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조회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6100" y="5613400"/>
            <a:ext cx="2527300" cy="7112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7061200" y="57658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예약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내역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취소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6100" y="6527800"/>
            <a:ext cx="2527300" cy="711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7048500" y="66675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예약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내역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조회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6100" y="7315200"/>
            <a:ext cx="2527300" cy="7112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7048500" y="74676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예약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내역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취소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200" y="3060700"/>
            <a:ext cx="2527300" cy="7112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086600" y="32004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이용권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확인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200" y="3848100"/>
            <a:ext cx="2527300" cy="7112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7086600" y="4000500"/>
            <a:ext cx="2235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환불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39500" y="8890000"/>
            <a:ext cx="2476500" cy="6477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1518900" y="9004300"/>
            <a:ext cx="186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NanumSquareRoundOTF ExtraBold"/>
              </a:rPr>
              <a:t>일지</a:t>
            </a:r>
            <a:r>
              <a:rPr lang="en-US" sz="2200" b="0" i="0" u="none" strike="noStrike" spc="-1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100">
                <a:solidFill>
                  <a:srgbClr val="FFFFFF"/>
                </a:solidFill>
                <a:ea typeface="NanumSquareRoundOTF ExtraBold"/>
              </a:rPr>
              <a:t>작성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14100" y="8001000"/>
            <a:ext cx="2476500" cy="6477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1493500" y="8128000"/>
            <a:ext cx="186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NanumSquareRoundOTF ExtraBold"/>
              </a:rPr>
              <a:t>수업</a:t>
            </a:r>
            <a:r>
              <a:rPr lang="en-US" sz="2200" b="0" i="0" u="none" strike="noStrike" spc="-1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100">
                <a:solidFill>
                  <a:srgbClr val="FFFFFF"/>
                </a:solidFill>
                <a:ea typeface="NanumSquareRoundOTF ExtraBold"/>
              </a:rPr>
              <a:t>관리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39500" y="7137400"/>
            <a:ext cx="2476500" cy="6477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1518900" y="7251700"/>
            <a:ext cx="186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NanumSquareRoundOTF ExtraBold"/>
              </a:rPr>
              <a:t>예약</a:t>
            </a:r>
            <a:r>
              <a:rPr lang="en-US" sz="2200" b="0" i="0" u="none" strike="noStrike" spc="-1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100">
                <a:solidFill>
                  <a:srgbClr val="FFFFFF"/>
                </a:solidFill>
                <a:ea typeface="NanumSquareRoundOTF ExtraBold"/>
              </a:rPr>
              <a:t>관리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14100" y="6299200"/>
            <a:ext cx="2476500" cy="647700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1493500" y="6413500"/>
            <a:ext cx="1866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100">
                <a:solidFill>
                  <a:srgbClr val="FFFFFF"/>
                </a:solidFill>
                <a:ea typeface="NanumSquareRoundOTF ExtraBold"/>
              </a:rPr>
              <a:t>결제</a:t>
            </a:r>
            <a:r>
              <a:rPr lang="en-US" sz="2200" b="0" i="0" u="none" strike="noStrike" spc="-100">
                <a:solidFill>
                  <a:srgbClr val="FFFFFF"/>
                </a:solidFill>
                <a:latin typeface="NanumSquareRoundOTF ExtraBold"/>
              </a:rPr>
              <a:t> </a:t>
            </a:r>
            <a:r>
              <a:rPr lang="ko-KR" sz="2200" b="0" i="0" u="none" strike="noStrike" spc="-100">
                <a:solidFill>
                  <a:srgbClr val="FFFFFF"/>
                </a:solidFill>
                <a:ea typeface="NanumSquareRoundOTF ExtraBold"/>
              </a:rPr>
              <a:t>관리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127000" y="-406400"/>
            <a:ext cx="18542000" cy="2349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88000" y="2032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테이블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관계도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222500" y="-482600"/>
            <a:ext cx="6781800" cy="300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1943100"/>
            <a:ext cx="12915900" cy="834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8200" y="1739900"/>
            <a:ext cx="3403600" cy="850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455900" y="2895600"/>
            <a:ext cx="2857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7E93EB"/>
                </a:solidFill>
                <a:latin typeface="NanumSquareRoundOTF ExtraBold"/>
              </a:rPr>
              <a:t>DB</a:t>
            </a:r>
            <a:r>
              <a:rPr lang="ko-KR" sz="2600" b="0" i="0" u="none" strike="noStrike" spc="-200">
                <a:solidFill>
                  <a:srgbClr val="7E93EB"/>
                </a:solidFill>
                <a:ea typeface="NanumSquareRoundOTF ExtraBold"/>
              </a:rPr>
              <a:t>링크로</a:t>
            </a:r>
            <a:r>
              <a:rPr lang="en-US" sz="2600" b="0" i="0" u="none" strike="noStrike" spc="-200">
                <a:solidFill>
                  <a:srgbClr val="7E93EB"/>
                </a:solidFill>
                <a:latin typeface="NanumSquareRoundOTF ExtraBold"/>
              </a:rPr>
              <a:t> </a:t>
            </a:r>
            <a:r>
              <a:rPr lang="ko-KR" sz="2600" b="0" i="0" u="none" strike="noStrike" spc="-200">
                <a:solidFill>
                  <a:srgbClr val="7E93EB"/>
                </a:solidFill>
                <a:ea typeface="NanumSquareRoundOTF ExtraBold"/>
              </a:rPr>
              <a:t>연결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3600" y="1638300"/>
            <a:ext cx="1460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결제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54900" y="3124200"/>
            <a:ext cx="1460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이용권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1400" y="1714500"/>
            <a:ext cx="2387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이용권</a:t>
            </a:r>
            <a:r>
              <a:rPr lang="en-US" sz="2700" b="0" i="0" u="none" strike="noStrike" spc="-2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정보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3700" y="8851900"/>
            <a:ext cx="67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700" b="0" i="0" u="none" strike="noStrike" spc="-200">
                <a:solidFill>
                  <a:srgbClr val="000000"/>
                </a:solidFill>
                <a:ea typeface="NanumSquareRoundOTF ExtraBold"/>
              </a:rPr>
              <a:t>수업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500" y="5562600"/>
            <a:ext cx="4076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200" b="1" i="0" u="none" strike="noStrike" spc="-200">
                <a:solidFill>
                  <a:srgbClr val="000000"/>
                </a:solidFill>
                <a:ea typeface="NanumSquareRoundOTF Regular"/>
              </a:rPr>
              <a:t>이용권</a:t>
            </a:r>
            <a:r>
              <a:rPr lang="en-US" sz="2200" b="1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1" i="0" u="none" strike="noStrike" spc="-200">
                <a:solidFill>
                  <a:srgbClr val="000000"/>
                </a:solidFill>
                <a:ea typeface="NanumSquareRoundOTF Regular"/>
              </a:rPr>
              <a:t>결제</a:t>
            </a:r>
            <a:r>
              <a:rPr lang="en-US" sz="2200" b="1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1" i="0" u="none" strike="noStrike" spc="-200">
                <a:solidFill>
                  <a:srgbClr val="000000"/>
                </a:solidFill>
                <a:ea typeface="NanumSquareRoundOTF Regular"/>
              </a:rPr>
              <a:t>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-&gt;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이용권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정보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테이블에서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가격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조회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-&gt;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결제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테이블에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레코드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추가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-&gt;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이용권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내역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테이블에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레코드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추가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7500" y="7581900"/>
            <a:ext cx="55753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2200" b="1" i="0" u="none" strike="noStrike" spc="-200">
                <a:solidFill>
                  <a:srgbClr val="000000"/>
                </a:solidFill>
                <a:ea typeface="NanumSquareRoundOTF Regular"/>
              </a:rPr>
              <a:t>이용권</a:t>
            </a:r>
            <a:r>
              <a:rPr lang="en-US" sz="2200" b="1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1" i="0" u="none" strike="noStrike" spc="-200">
                <a:solidFill>
                  <a:srgbClr val="000000"/>
                </a:solidFill>
                <a:ea typeface="NanumSquareRoundOTF Regular"/>
              </a:rPr>
              <a:t>환불</a:t>
            </a:r>
            <a:r>
              <a:rPr lang="en-US" sz="2200" b="1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1" i="0" u="none" strike="noStrike" spc="-200">
                <a:solidFill>
                  <a:srgbClr val="000000"/>
                </a:solidFill>
                <a:ea typeface="NanumSquareRoundOTF Regular"/>
              </a:rPr>
              <a:t>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-&gt;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이용권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테이블에서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남은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횟수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조회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-&gt;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이용권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정보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테이블에서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총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횟수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조회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-&gt;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총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횟수에서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남은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횟수를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빼서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환불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금액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구하기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-&gt;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환불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내역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테이블에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레코드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200" b="0" i="0" u="none" strike="noStrike" spc="-200">
                <a:solidFill>
                  <a:srgbClr val="000000"/>
                </a:solidFill>
                <a:ea typeface="NanumSquareRoundOTF Regular"/>
              </a:rPr>
              <a:t>추가</a:t>
            </a:r>
            <a:r>
              <a:rPr lang="en-US" sz="2200" b="0" i="0" u="none" strike="noStrike" spc="-200">
                <a:solidFill>
                  <a:srgbClr val="000000"/>
                </a:solidFill>
                <a:latin typeface="NanumSquareRoundOTF Regular"/>
              </a:rPr>
              <a:t>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879600"/>
            <a:ext cx="17741900" cy="7454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73700" y="3048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클래스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RoundOTF ExtraBold"/>
              </a:rPr>
              <a:t>다이어그램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845300"/>
            <a:ext cx="3352800" cy="2146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7734300"/>
            <a:ext cx="2819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paymentResult.jsp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30300" y="-508000"/>
            <a:ext cx="1651000" cy="2933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3100" y="596900"/>
            <a:ext cx="26035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paymentForm.do</a:t>
            </a:r>
          </a:p>
          <a:p>
            <a:pPr lvl="0" algn="ctr">
              <a:lnSpc>
                <a:spcPct val="112050"/>
              </a:lnSpc>
            </a:pPr>
            <a:r>
              <a:rPr lang="ko-KR" sz="2600" b="0" i="0" u="none" strike="noStrike" spc="-200">
                <a:solidFill>
                  <a:srgbClr val="000000"/>
                </a:solidFill>
                <a:ea typeface="NanumSquareRoundOTF ExtraBold"/>
              </a:rPr>
              <a:t>경로로</a:t>
            </a: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 </a:t>
            </a:r>
            <a:r>
              <a:rPr lang="ko-KR" sz="2600" b="0" i="0" u="none" strike="noStrike" spc="-200">
                <a:solidFill>
                  <a:srgbClr val="000000"/>
                </a:solidFill>
                <a:ea typeface="NanumSquareRoundOTF ExtraBold"/>
              </a:rPr>
              <a:t>접속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2273300"/>
            <a:ext cx="5207000" cy="148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4610100"/>
            <a:ext cx="44450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400" y="1714500"/>
            <a:ext cx="46609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6900" y="1676400"/>
            <a:ext cx="48641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7100" y="4076700"/>
            <a:ext cx="4584700" cy="148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6300" y="6896100"/>
            <a:ext cx="52324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431800" y="0"/>
            <a:ext cx="19418300" cy="2971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76900" y="876300"/>
            <a:ext cx="692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6000" b="0" i="0" u="none" strike="noStrike" spc="-400">
                <a:solidFill>
                  <a:srgbClr val="FFFFFF"/>
                </a:solidFill>
                <a:latin typeface="NanumSquareRoundOTF ExtraBold"/>
              </a:rPr>
              <a:t>MVC </a:t>
            </a:r>
            <a:r>
              <a:rPr lang="ko-KR" sz="6000" b="0" i="0" u="none" strike="noStrike" spc="-400">
                <a:solidFill>
                  <a:srgbClr val="FFFFFF"/>
                </a:solidFill>
                <a:ea typeface="NanumSquareRoundOTF ExtraBold"/>
              </a:rPr>
              <a:t>패턴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21100" y="1955800"/>
            <a:ext cx="1083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프로젝트에</a:t>
            </a:r>
            <a:r>
              <a:rPr lang="en-US" sz="2200" b="0" i="0" u="none" strike="noStrike" spc="-100">
                <a:solidFill>
                  <a:srgbClr val="FFFFFF">
                    <a:alpha val="74902"/>
                  </a:srgbClr>
                </a:solidFill>
                <a:latin typeface="NanumSquareRoundOTF Regular"/>
              </a:rPr>
              <a:t> MVC</a:t>
            </a:r>
            <a:r>
              <a:rPr lang="ko-KR" sz="22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를</a:t>
            </a:r>
            <a:r>
              <a:rPr lang="en-US" sz="2200" b="0" i="0" u="none" strike="noStrike" spc="-100">
                <a:solidFill>
                  <a:srgbClr val="FFFFFF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적용한</a:t>
            </a:r>
            <a:r>
              <a:rPr lang="en-US" sz="2200" b="0" i="0" u="none" strike="noStrike" spc="-100">
                <a:solidFill>
                  <a:srgbClr val="FFFFFF">
                    <a:alpha val="74902"/>
                  </a:srgbClr>
                </a:solidFill>
                <a:latin typeface="NanumSquareRoundOTF Regular"/>
              </a:rPr>
              <a:t> </a:t>
            </a:r>
            <a:r>
              <a:rPr lang="ko-KR" sz="2200" b="0" i="0" u="none" strike="noStrike" spc="-100">
                <a:solidFill>
                  <a:srgbClr val="FFFFFF">
                    <a:alpha val="74902"/>
                  </a:srgbClr>
                </a:solidFill>
                <a:ea typeface="NanumSquareRoundOTF Regular"/>
              </a:rPr>
              <a:t>방법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0" y="3543300"/>
            <a:ext cx="3822700" cy="3810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683500" y="5956300"/>
            <a:ext cx="2908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3000" b="0" i="0" u="none" strike="noStrike" spc="-200">
                <a:solidFill>
                  <a:srgbClr val="FFFFFF"/>
                </a:solidFill>
                <a:latin typeface="NanumSquareRoundOTF ExtraBold"/>
              </a:rPr>
              <a:t>Controller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400" y="4445000"/>
            <a:ext cx="2578100" cy="226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165600" y="4343400"/>
            <a:ext cx="2311400" cy="247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00" y="4076700"/>
            <a:ext cx="1397000" cy="1320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1645900" y="4419600"/>
            <a:ext cx="2565400" cy="237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4419600"/>
            <a:ext cx="2565400" cy="237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3632200" y="5461000"/>
            <a:ext cx="228600" cy="34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6769100" y="5461000"/>
            <a:ext cx="228600" cy="34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11303000" y="5461000"/>
            <a:ext cx="228600" cy="34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>
            <a:off x="14338300" y="5461000"/>
            <a:ext cx="228600" cy="342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229100" y="5118100"/>
            <a:ext cx="2171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Dispatcher</a:t>
            </a:r>
          </a:p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Servlet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0300" y="5346700"/>
            <a:ext cx="2171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/*.do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23700" y="5118100"/>
            <a:ext cx="2171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Service</a:t>
            </a:r>
          </a:p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DAO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24100" y="5118100"/>
            <a:ext cx="21717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Mapper</a:t>
            </a:r>
          </a:p>
          <a:p>
            <a:pPr lvl="0" algn="ctr">
              <a:lnSpc>
                <a:spcPct val="112050"/>
              </a:lnSpc>
            </a:pPr>
            <a:r>
              <a:rPr lang="en-US" sz="2600" b="0" i="0" u="none" strike="noStrike" spc="-200">
                <a:solidFill>
                  <a:srgbClr val="000000"/>
                </a:solidFill>
                <a:latin typeface="NanumSquareRoundOTF ExtraBold"/>
              </a:rPr>
              <a:t>DB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alphaModFix amt="12000"/>
          </a:blip>
          <a:stretch>
            <a:fillRect/>
          </a:stretch>
        </p:blipFill>
        <p:spPr>
          <a:xfrm>
            <a:off x="2057400" y="7683500"/>
            <a:ext cx="14439900" cy="2184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749800" y="7899400"/>
            <a:ext cx="9791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*.do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라는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경로로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접속하면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DispatcherServlet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해당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컨트롤러를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맵핑하여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호출</a:t>
            </a:r>
          </a:p>
          <a:p>
            <a:pPr lvl="0" algn="ctr">
              <a:lnSpc>
                <a:spcPct val="118689"/>
              </a:lnSpc>
            </a:pP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컨트롤러에서는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Service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에게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비지니스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로직을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수행하게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하고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 </a:t>
            </a:r>
          </a:p>
          <a:p>
            <a:pPr lvl="0" algn="ctr">
              <a:lnSpc>
                <a:spcPct val="118689"/>
              </a:lnSpc>
            </a:pP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Service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는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필요한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DAO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를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이용하여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DB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에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CRUD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작업을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함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.</a:t>
            </a:r>
          </a:p>
          <a:p>
            <a:pPr lvl="0" algn="ctr">
              <a:lnSpc>
                <a:spcPct val="118689"/>
              </a:lnSpc>
            </a:pP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과정이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끝나면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Controller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는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jsp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에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결과를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출력하여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응답을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 </a:t>
            </a:r>
            <a:r>
              <a:rPr lang="ko-KR" sz="2400" b="0" i="0" u="none" strike="noStrike" spc="-200">
                <a:solidFill>
                  <a:srgbClr val="000000"/>
                </a:solidFill>
                <a:ea typeface="NanumSquareRoundOTF Regular"/>
              </a:rPr>
              <a:t>보냄</a:t>
            </a:r>
            <a:r>
              <a:rPr lang="en-US" sz="2400" b="0" i="0" u="none" strike="noStrike" spc="-200">
                <a:solidFill>
                  <a:srgbClr val="000000"/>
                </a:solidFill>
                <a:latin typeface="NanumSquareRoundOTF Regular"/>
              </a:rPr>
              <a:t>  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>
            <a:alphaModFix amt="60000"/>
          </a:blip>
          <a:stretch>
            <a:fillRect/>
          </a:stretch>
        </p:blipFill>
        <p:spPr>
          <a:xfrm>
            <a:off x="3416300" y="8293100"/>
            <a:ext cx="3175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alphaModFix amt="60000"/>
          </a:blip>
          <a:stretch>
            <a:fillRect/>
          </a:stretch>
        </p:blipFill>
        <p:spPr>
          <a:xfrm>
            <a:off x="3759200" y="8293100"/>
            <a:ext cx="317500" cy="406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>
            <a:alphaModFix amt="60000"/>
          </a:blip>
          <a:stretch>
            <a:fillRect/>
          </a:stretch>
        </p:blipFill>
        <p:spPr>
          <a:xfrm>
            <a:off x="14541500" y="8356600"/>
            <a:ext cx="317500" cy="40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>
            <a:alphaModFix amt="60000"/>
          </a:blip>
          <a:stretch>
            <a:fillRect/>
          </a:stretch>
        </p:blipFill>
        <p:spPr>
          <a:xfrm>
            <a:off x="14884400" y="8356600"/>
            <a:ext cx="317500" cy="40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revision>7</cp:revision>
  <dcterms:created xsi:type="dcterms:W3CDTF">2006-08-16T00:00:00Z</dcterms:created>
  <dcterms:modified xsi:type="dcterms:W3CDTF">2024-09-10T12:03:33Z</dcterms:modified>
</cp:coreProperties>
</file>